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8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BEB8C-BD6B-46D5-897C-101EE1A83D9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3B698-C962-408D-9283-944D2D8F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46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F00CB-1F61-4805-AB05-1EF89E4BA7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EF98D-49C5-4CB2-8CE1-D173FF050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95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 u1.2 Noun and Adjective Agreement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1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u1.2 Noun and Adjective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1. In Spanish, the adjective usually comes after the noun.</a:t>
            </a:r>
          </a:p>
          <a:p>
            <a:r>
              <a:rPr lang="en-US" sz="3600" dirty="0" err="1" smtClean="0"/>
              <a:t>Ejemplo</a:t>
            </a:r>
            <a:r>
              <a:rPr lang="en-US" sz="3600" dirty="0" smtClean="0"/>
              <a:t>:  	The young boy.</a:t>
            </a:r>
          </a:p>
          <a:p>
            <a:pPr marL="457200" lvl="1" indent="0">
              <a:buNone/>
            </a:pPr>
            <a:r>
              <a:rPr lang="en-US" sz="3600" dirty="0" smtClean="0"/>
              <a:t>					El </a:t>
            </a:r>
            <a:r>
              <a:rPr lang="en-US" sz="3600" dirty="0" err="1" smtClean="0"/>
              <a:t>chico</a:t>
            </a:r>
            <a:r>
              <a:rPr lang="en-US" sz="3600" dirty="0" smtClean="0"/>
              <a:t> </a:t>
            </a:r>
            <a:r>
              <a:rPr lang="en-US" sz="3600" dirty="0" err="1" smtClean="0"/>
              <a:t>joven</a:t>
            </a:r>
            <a:r>
              <a:rPr lang="en-US" sz="3600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153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u1.2 Noun and Adjective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173194"/>
            <a:ext cx="8825659" cy="3416300"/>
          </a:xfrm>
        </p:spPr>
        <p:txBody>
          <a:bodyPr>
            <a:noAutofit/>
          </a:bodyPr>
          <a:lstStyle/>
          <a:p>
            <a:r>
              <a:rPr lang="en-US" sz="2000" dirty="0" smtClean="0"/>
              <a:t>2. Adjectives match the gender and number of the nouns they describe.</a:t>
            </a:r>
          </a:p>
          <a:p>
            <a:pPr lvl="1"/>
            <a:r>
              <a:rPr lang="en-US" sz="2000" dirty="0" smtClean="0"/>
              <a:t>Adjectives that end in an –e are neither feminine nor masculine.</a:t>
            </a:r>
          </a:p>
          <a:p>
            <a:pPr lvl="1"/>
            <a:r>
              <a:rPr lang="en-US" sz="2000" dirty="0" smtClean="0"/>
              <a:t>Adjectives that end </a:t>
            </a:r>
            <a:r>
              <a:rPr lang="en-US" sz="2000" dirty="0" smtClean="0"/>
              <a:t>in </a:t>
            </a:r>
            <a:r>
              <a:rPr lang="en-US" sz="2000" dirty="0" smtClean="0"/>
              <a:t>a consonant are neither feminine nor masculine.</a:t>
            </a:r>
          </a:p>
          <a:p>
            <a:pPr lvl="1"/>
            <a:r>
              <a:rPr lang="en-US" sz="2000" dirty="0" smtClean="0"/>
              <a:t>Note:  Some adjectives that end in a consonant add an –a to form the feminine singular form.  These adjectives have to be memorized.</a:t>
            </a:r>
          </a:p>
          <a:p>
            <a:pPr lvl="2"/>
            <a:r>
              <a:rPr lang="en-US" sz="2000" dirty="0" err="1" smtClean="0"/>
              <a:t>Ejemplo</a:t>
            </a:r>
            <a:r>
              <a:rPr lang="en-US" sz="2000" dirty="0" smtClean="0"/>
              <a:t>:  	</a:t>
            </a:r>
            <a:r>
              <a:rPr lang="en-US" sz="2000" dirty="0" err="1" smtClean="0"/>
              <a:t>trabajador</a:t>
            </a:r>
            <a:r>
              <a:rPr lang="en-US" sz="2000" dirty="0" smtClean="0"/>
              <a:t> (hard-working)</a:t>
            </a:r>
          </a:p>
          <a:p>
            <a:pPr marL="1828800" lvl="4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trabajador</a:t>
            </a:r>
            <a:r>
              <a:rPr lang="en-US" sz="2000" dirty="0" err="1" smtClean="0">
                <a:solidFill>
                  <a:schemeClr val="accent2"/>
                </a:solidFill>
              </a:rPr>
              <a:t>a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2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u1.2 Noun and Adjective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3. Plural of Adjectives.</a:t>
            </a:r>
          </a:p>
          <a:p>
            <a:pPr lvl="1"/>
            <a:r>
              <a:rPr lang="en-US" sz="3600" dirty="0" smtClean="0"/>
              <a:t>If the adjective ends in a vowel add an –s.</a:t>
            </a:r>
          </a:p>
          <a:p>
            <a:pPr lvl="1"/>
            <a:r>
              <a:rPr lang="en-US" sz="3600" dirty="0" smtClean="0"/>
              <a:t>If the adjective ends in a consonant add an –</a:t>
            </a:r>
            <a:r>
              <a:rPr lang="en-US" sz="3600" dirty="0" err="1" smtClean="0"/>
              <a:t>es</a:t>
            </a:r>
            <a:r>
              <a:rPr lang="en-US" sz="3600" dirty="0" smtClean="0"/>
              <a:t>.</a:t>
            </a:r>
          </a:p>
          <a:p>
            <a:pPr marL="457200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778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095831"/>
              </p:ext>
            </p:extLst>
          </p:nvPr>
        </p:nvGraphicFramePr>
        <p:xfrm>
          <a:off x="1760435" y="2495773"/>
          <a:ext cx="7889176" cy="3795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5648"/>
                <a:gridCol w="2895223"/>
                <a:gridCol w="3508305"/>
              </a:tblGrid>
              <a:tr h="2933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Singular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Plural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5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El </a:t>
                      </a:r>
                      <a:r>
                        <a:rPr lang="en-US" sz="1800" dirty="0" err="1">
                          <a:effectLst/>
                        </a:rPr>
                        <a:t>chico</a:t>
                      </a:r>
                      <a:r>
                        <a:rPr lang="en-US" sz="1800" dirty="0">
                          <a:effectLst/>
                        </a:rPr>
                        <a:t>…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Los </a:t>
                      </a:r>
                      <a:r>
                        <a:rPr lang="en-US" sz="1800" dirty="0" err="1">
                          <a:effectLst/>
                        </a:rPr>
                        <a:t>chicos</a:t>
                      </a:r>
                      <a:r>
                        <a:rPr lang="en-US" sz="1800" dirty="0">
                          <a:effectLst/>
                        </a:rPr>
                        <a:t>…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5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Masculine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El </a:t>
                      </a:r>
                      <a:r>
                        <a:rPr lang="en-US" sz="1800" dirty="0" err="1">
                          <a:effectLst/>
                        </a:rPr>
                        <a:t>chico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pequeñ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Los </a:t>
                      </a:r>
                      <a:r>
                        <a:rPr lang="en-US" sz="1800" dirty="0" err="1">
                          <a:effectLst/>
                        </a:rPr>
                        <a:t>chicos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pequeñ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800" dirty="0" err="1">
                          <a:solidFill>
                            <a:schemeClr val="accent1"/>
                          </a:solidFill>
                          <a:effectLst/>
                        </a:rPr>
                        <a:t>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27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El </a:t>
                      </a:r>
                      <a:r>
                        <a:rPr lang="en-US" sz="1800" dirty="0" err="1">
                          <a:effectLst/>
                        </a:rPr>
                        <a:t>chico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grande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Los </a:t>
                      </a:r>
                      <a:r>
                        <a:rPr lang="en-US" sz="1800" dirty="0" err="1">
                          <a:effectLst/>
                        </a:rPr>
                        <a:t>chicos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grande</a:t>
                      </a:r>
                      <a:r>
                        <a:rPr lang="en-US" sz="1800" dirty="0" err="1">
                          <a:solidFill>
                            <a:schemeClr val="accent1"/>
                          </a:solidFill>
                          <a:effectLst/>
                        </a:rPr>
                        <a:t>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5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 chico joven.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Los </a:t>
                      </a:r>
                      <a:r>
                        <a:rPr lang="en-US" sz="1800" dirty="0" err="1">
                          <a:effectLst/>
                        </a:rPr>
                        <a:t>chicos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j</a:t>
                      </a:r>
                      <a:r>
                        <a:rPr lang="en-US" sz="1800" dirty="0" err="1">
                          <a:solidFill>
                            <a:schemeClr val="accent1"/>
                          </a:solidFill>
                          <a:effectLst/>
                        </a:rPr>
                        <a:t>ó</a:t>
                      </a:r>
                      <a:r>
                        <a:rPr lang="en-US" sz="1800" dirty="0" err="1">
                          <a:effectLst/>
                        </a:rPr>
                        <a:t>ven</a:t>
                      </a:r>
                      <a:r>
                        <a:rPr lang="en-US" sz="1800" dirty="0" err="1">
                          <a:solidFill>
                            <a:schemeClr val="accent1"/>
                          </a:solidFill>
                          <a:effectLst/>
                        </a:rPr>
                        <a:t>es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95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 chico trabajador.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Los </a:t>
                      </a:r>
                      <a:r>
                        <a:rPr lang="en-US" sz="1800" dirty="0" err="1">
                          <a:effectLst/>
                        </a:rPr>
                        <a:t>chicos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trabajador</a:t>
                      </a:r>
                      <a:r>
                        <a:rPr lang="en-US" sz="1800" dirty="0" err="1">
                          <a:solidFill>
                            <a:schemeClr val="accent1"/>
                          </a:solidFill>
                          <a:effectLst/>
                        </a:rPr>
                        <a:t>es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5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Feminine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 </a:t>
                      </a:r>
                      <a:r>
                        <a:rPr lang="en-US" sz="1800" dirty="0" err="1">
                          <a:effectLst/>
                        </a:rPr>
                        <a:t>chica</a:t>
                      </a:r>
                      <a:r>
                        <a:rPr lang="en-US" sz="1800" dirty="0">
                          <a:effectLst/>
                        </a:rPr>
                        <a:t>…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Las </a:t>
                      </a:r>
                      <a:r>
                        <a:rPr lang="en-US" sz="1800" dirty="0" err="1">
                          <a:effectLst/>
                        </a:rPr>
                        <a:t>chicas</a:t>
                      </a:r>
                      <a:r>
                        <a:rPr lang="en-US" sz="1800" dirty="0">
                          <a:effectLst/>
                        </a:rPr>
                        <a:t>…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95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 chica pequeña.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Las </a:t>
                      </a:r>
                      <a:r>
                        <a:rPr lang="en-US" sz="1800" dirty="0" err="1">
                          <a:effectLst/>
                        </a:rPr>
                        <a:t>chicas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pequeña</a:t>
                      </a:r>
                      <a:r>
                        <a:rPr lang="en-US" sz="1800" dirty="0" err="1">
                          <a:solidFill>
                            <a:schemeClr val="accent1"/>
                          </a:solidFill>
                          <a:effectLst/>
                        </a:rPr>
                        <a:t>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5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 chica grande.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Las </a:t>
                      </a:r>
                      <a:r>
                        <a:rPr lang="en-US" sz="1800" dirty="0" err="1">
                          <a:effectLst/>
                        </a:rPr>
                        <a:t>chicas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grande</a:t>
                      </a:r>
                      <a:r>
                        <a:rPr lang="en-US" sz="1800" dirty="0" err="1">
                          <a:solidFill>
                            <a:schemeClr val="accent1"/>
                          </a:solidFill>
                          <a:effectLst/>
                        </a:rPr>
                        <a:t>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5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 chica joven.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Las </a:t>
                      </a:r>
                      <a:r>
                        <a:rPr lang="en-US" sz="1800" dirty="0" err="1">
                          <a:effectLst/>
                        </a:rPr>
                        <a:t>chicas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j</a:t>
                      </a:r>
                      <a:r>
                        <a:rPr lang="en-US" sz="1800" dirty="0" err="1">
                          <a:solidFill>
                            <a:schemeClr val="accent1"/>
                          </a:solidFill>
                          <a:effectLst/>
                        </a:rPr>
                        <a:t>ó</a:t>
                      </a:r>
                      <a:r>
                        <a:rPr lang="en-US" sz="1800" dirty="0" err="1">
                          <a:effectLst/>
                        </a:rPr>
                        <a:t>ven</a:t>
                      </a:r>
                      <a:r>
                        <a:rPr lang="en-US" sz="1800" dirty="0" err="1">
                          <a:solidFill>
                            <a:schemeClr val="accent1"/>
                          </a:solidFill>
                          <a:effectLst/>
                        </a:rPr>
                        <a:t>es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95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 </a:t>
                      </a:r>
                      <a:r>
                        <a:rPr lang="en-US" sz="1800" dirty="0" err="1">
                          <a:effectLst/>
                        </a:rPr>
                        <a:t>chica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trabajador</a:t>
                      </a:r>
                      <a:r>
                        <a:rPr lang="en-US" sz="1800" dirty="0" err="1">
                          <a:solidFill>
                            <a:schemeClr val="accent1"/>
                          </a:solidFill>
                          <a:effectLst/>
                        </a:rPr>
                        <a:t>a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Las </a:t>
                      </a:r>
                      <a:r>
                        <a:rPr lang="en-US" sz="1800" dirty="0" err="1">
                          <a:effectLst/>
                        </a:rPr>
                        <a:t>chicas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trabajadora</a:t>
                      </a:r>
                      <a:r>
                        <a:rPr lang="en-US" sz="1800" dirty="0" err="1">
                          <a:solidFill>
                            <a:schemeClr val="accent1"/>
                          </a:solidFill>
                          <a:effectLst/>
                        </a:rPr>
                        <a:t>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54954" y="1003984"/>
            <a:ext cx="88440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1 u1.2 Noun and Adjective Agreement</a:t>
            </a:r>
          </a:p>
        </p:txBody>
      </p:sp>
    </p:spTree>
    <p:extLst>
      <p:ext uri="{BB962C8B-B14F-4D97-AF65-F5344CB8AC3E}">
        <p14:creationId xmlns:p14="http://schemas.microsoft.com/office/powerpoint/2010/main" val="35894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203</TotalTime>
  <Words>223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Ion Boardroom</vt:lpstr>
      <vt:lpstr>1 u1.2 Noun and Adjective Agreement</vt:lpstr>
      <vt:lpstr>1 u1.2 Noun and Adjective Agreement</vt:lpstr>
      <vt:lpstr>1 u1.2 Noun and Adjective Agreement</vt:lpstr>
      <vt:lpstr>1 u1.2 Noun and Adjective Agreement</vt:lpstr>
      <vt:lpstr>1 u1.2 Noun and Adjective Agreement</vt:lpstr>
    </vt:vector>
  </TitlesOfParts>
  <Company>Washoe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u1.2 Noun and Adjective Agreement</dc:title>
  <dc:creator>Vanderpool, Jennifer</dc:creator>
  <cp:lastModifiedBy>Vanderpool, Jennifer</cp:lastModifiedBy>
  <cp:revision>5</cp:revision>
  <cp:lastPrinted>2015-10-08T15:15:54Z</cp:lastPrinted>
  <dcterms:created xsi:type="dcterms:W3CDTF">2015-10-07T20:50:16Z</dcterms:created>
  <dcterms:modified xsi:type="dcterms:W3CDTF">2015-10-08T18:15:44Z</dcterms:modified>
</cp:coreProperties>
</file>